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5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Fraunces" pitchFamily="2" charset="0"/>
      <p:regular r:id="rId16"/>
      <p:bold r:id="rId17"/>
      <p:italic r:id="rId18"/>
      <p:boldItalic r:id="rId19"/>
    </p:embeddedFont>
    <p:embeddedFont>
      <p:font typeface="Fraunces Bold" pitchFamily="2" charset="0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5127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796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482929"/>
            <a:ext cx="7416403" cy="2103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Consumer Review Analysis on Clothing Products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50198" y="4956929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 smtClean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Analyzing 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Customer Sentiments in Fashion Retail through Machine Learning</a:t>
            </a:r>
            <a:endParaRPr lang="en-US" sz="19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94820"/>
            <a:ext cx="11378208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Introduction: Decoding Customer Voices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386090"/>
            <a:ext cx="6150293" cy="2185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 modern retail, consumer reviews are pivotal. </a:t>
            </a:r>
            <a:endParaRPr lang="en-US" sz="1900" dirty="0" smtClean="0">
              <a:solidFill>
                <a:srgbClr val="405449"/>
              </a:solidFill>
              <a:latin typeface="Fraunces" pitchFamily="34" charset="0"/>
              <a:ea typeface="Fraunces" pitchFamily="34" charset="-122"/>
              <a:cs typeface="Fraunces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 smtClean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They 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guide purchasing decisions by reflecting product quality, durability, and design. </a:t>
            </a:r>
            <a:endParaRPr lang="en-US" sz="1900" dirty="0" smtClean="0">
              <a:solidFill>
                <a:srgbClr val="405449"/>
              </a:solidFill>
              <a:latin typeface="Fraunces" pitchFamily="34" charset="0"/>
              <a:ea typeface="Fraunces" pitchFamily="34" charset="-122"/>
              <a:cs typeface="Fraunces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 smtClean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Our 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project harnesses these insights using machine learning.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4977009"/>
            <a:ext cx="615029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We utilized a Kaggle dataset comprising review titles, full texts, ratings, and clothing categories. Our goal: develop a supervised classification model predicting customer ratings.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2386090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We specifically explored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Support Vector Machines (SVM)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and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K-Nearest Neighbors (KNN)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623929" y="388985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This work offers dual benefits: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7" y="4357608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Enhances sentiment analysis in fashion.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8" y="4998807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Demonstrates ML's power in understanding preferences and improving product offerings.</a:t>
            </a:r>
            <a:endParaRPr lang="en-US" sz="19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817" y="7614199"/>
            <a:ext cx="2743583" cy="5715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411486"/>
            <a:ext cx="9957792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Literature Survey: Bridging the Gap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63798" y="2606397"/>
            <a:ext cx="4136350" cy="4211717"/>
          </a:xfrm>
          <a:prstGeom prst="roundRect">
            <a:avLst>
              <a:gd name="adj" fmla="val 5371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63798" y="2606397"/>
            <a:ext cx="121920" cy="4211717"/>
          </a:xfrm>
          <a:prstGeom prst="roundRect">
            <a:avLst>
              <a:gd name="adj" fmla="val 182209"/>
            </a:avLst>
          </a:prstGeom>
          <a:solidFill>
            <a:srgbClr val="438951"/>
          </a:solidFill>
          <a:ln/>
        </p:spPr>
      </p:sp>
      <p:sp>
        <p:nvSpPr>
          <p:cNvPr id="5" name="Text 3"/>
          <p:cNvSpPr/>
          <p:nvPr/>
        </p:nvSpPr>
        <p:spPr>
          <a:xfrm>
            <a:off x="1263015" y="2883694"/>
            <a:ext cx="345983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Sentiment Analysis Foundations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263015" y="3732967"/>
            <a:ext cx="3459837" cy="23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Sentiment analysis, or opinion mining, classifies reviews as positive, neutral, or negative. It's a cornerstone in understanding consumer feedback.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6965" y="2606397"/>
            <a:ext cx="4136350" cy="4211717"/>
          </a:xfrm>
          <a:prstGeom prst="roundRect">
            <a:avLst>
              <a:gd name="adj" fmla="val 5371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46965" y="2606397"/>
            <a:ext cx="121920" cy="4211717"/>
          </a:xfrm>
          <a:prstGeom prst="roundRect">
            <a:avLst>
              <a:gd name="adj" fmla="val 182209"/>
            </a:avLst>
          </a:prstGeom>
          <a:solidFill>
            <a:srgbClr val="438951"/>
          </a:solidFill>
          <a:ln/>
        </p:spPr>
      </p:sp>
      <p:sp>
        <p:nvSpPr>
          <p:cNvPr id="9" name="Text 7"/>
          <p:cNvSpPr/>
          <p:nvPr/>
        </p:nvSpPr>
        <p:spPr>
          <a:xfrm>
            <a:off x="5646182" y="2883694"/>
            <a:ext cx="345983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Established ML Performance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646182" y="3732967"/>
            <a:ext cx="3459837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Previous studies show SVM excels with high-dimensional text data, while KNN is effective for similarity-based review analysis.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2606397"/>
            <a:ext cx="4136350" cy="4211717"/>
          </a:xfrm>
          <a:prstGeom prst="roundRect">
            <a:avLst>
              <a:gd name="adj" fmla="val 5371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30132" y="2606397"/>
            <a:ext cx="121920" cy="4211717"/>
          </a:xfrm>
          <a:prstGeom prst="roundRect">
            <a:avLst>
              <a:gd name="adj" fmla="val 182209"/>
            </a:avLst>
          </a:prstGeom>
          <a:solidFill>
            <a:srgbClr val="438951"/>
          </a:solidFill>
          <a:ln/>
        </p:spPr>
      </p:sp>
      <p:sp>
        <p:nvSpPr>
          <p:cNvPr id="13" name="Text 11"/>
          <p:cNvSpPr/>
          <p:nvPr/>
        </p:nvSpPr>
        <p:spPr>
          <a:xfrm>
            <a:off x="10029349" y="2883694"/>
            <a:ext cx="28429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Our Novel Approach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029349" y="3382328"/>
            <a:ext cx="3459837" cy="3158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Most research focuses solely on review text. We address this by integrating both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text and product features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(e.g., material, durability) for enhanced accuracy. This provides a holistic view for fashion retailers.</a:t>
            </a:r>
            <a:endParaRPr lang="en-US" sz="19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435298"/>
            <a:ext cx="8740378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Dataset &amp; Exploratory Analysis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630210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We gathered approximately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45,000 consumer reviews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of clothing products, each detailing review text, a 1-5 rating, and clothing category.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697486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Initial correlation analysis revealed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low correlation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between product attributes (material, color, durability) and ratings. Thus, we streamlined our focus to review text and customer ratings.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764762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Ratings were simplified into three categories: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437227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Positive: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Rating &gt; 3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918359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Neutral: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Rating = 3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6399490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Negative: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Rating &lt; 2</a:t>
            </a:r>
            <a:endParaRPr lang="en-US" sz="19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495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819150" y="828675"/>
            <a:ext cx="10206814" cy="1329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Data Preprocessing: From Text to Numbers</a:t>
            </a:r>
            <a:endParaRPr lang="en-US" sz="4150" dirty="0"/>
          </a:p>
        </p:txBody>
      </p:sp>
      <p:sp>
        <p:nvSpPr>
          <p:cNvPr id="5" name="Text 1"/>
          <p:cNvSpPr/>
          <p:nvPr/>
        </p:nvSpPr>
        <p:spPr>
          <a:xfrm>
            <a:off x="819149" y="2509599"/>
            <a:ext cx="10706543" cy="374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90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Before model training, rigorous preprocessing was essential: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819149" y="3147298"/>
            <a:ext cx="12014349" cy="748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90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Text transformed to </a:t>
            </a:r>
            <a:r>
              <a:rPr lang="en-US" sz="20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lowercase</a:t>
            </a:r>
            <a:r>
              <a:rPr lang="en-US" sz="20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; punctuation, numbers, and unnecessary symbols removed.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819150" y="3842976"/>
            <a:ext cx="12014349" cy="748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90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Sentences tokenized into individual words; common stopwords excluded, except crucial context-modifying words like 'not'.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819149" y="4885977"/>
            <a:ext cx="12014348" cy="748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900"/>
              </a:lnSpc>
              <a:buSzPct val="100000"/>
              <a:buChar char="•"/>
            </a:pPr>
            <a:r>
              <a:rPr lang="en-US" sz="20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Lemmatization</a:t>
            </a:r>
            <a:r>
              <a:rPr lang="en-US" sz="20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applied to convert words to their root form (e.g., 'dresses' to 'dress').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819150" y="5639753"/>
            <a:ext cx="12014348" cy="748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90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Cleaned text converted into numerical format using </a:t>
            </a:r>
            <a:r>
              <a:rPr lang="en-US" sz="20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TF-IDF vectorization</a:t>
            </a:r>
            <a:r>
              <a:rPr lang="en-US" sz="20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, assigning weights based on word importance.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819149" y="6651903"/>
            <a:ext cx="12014349" cy="748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90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These steps transformed unstructured text into structured, numerical data ready for machine learning models.</a:t>
            </a:r>
            <a:endParaRPr lang="en-US" sz="20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86326"/>
            <a:ext cx="103391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Model Implementation: SVM vs. KNN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404586"/>
            <a:ext cx="5171718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Support Vector Machine (SVM)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63798" y="3072051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Utilized a linear kernel.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55318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Achieved strong performance metrics: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03431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Accuracy: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~82.6%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4515445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F1 Score: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81.6%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4996577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Precision: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81.1%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5708698"/>
            <a:ext cx="615029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Performed exceptionally well on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positive reviews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, though performance for neutral and negative classes was slightly lower due to data imbalance.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2424286"/>
            <a:ext cx="4650224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K-Nearest Neighbors (KNN)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623929" y="3072051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Tested with various 'K' values;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K=5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yielded optimal results.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23929" y="3947993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Demonstrated lower overall accuracy: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7623929" y="4429125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Accuracy: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~74.3%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7623929" y="4910257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F1 Score: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66.7%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7623929" y="5391388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Precision: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66.0%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7623928" y="5906104"/>
            <a:ext cx="615029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Overall,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SVM significantly outperformed KNN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across all metrics, proving more suitable for text-based sentiment analysis in this context.</a:t>
            </a:r>
            <a:endParaRPr lang="en-US" sz="19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0898" y="920810"/>
            <a:ext cx="11089855" cy="422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40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Evaluation &amp; Comparison: A Clear Winner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99" y="2144445"/>
            <a:ext cx="7198338" cy="432015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569762" y="6919353"/>
            <a:ext cx="290395" cy="245794"/>
          </a:xfrm>
          <a:prstGeom prst="roundRect">
            <a:avLst>
              <a:gd name="adj" fmla="val 12288"/>
            </a:avLst>
          </a:prstGeom>
          <a:solidFill>
            <a:srgbClr val="19331E"/>
          </a:solidFill>
          <a:ln/>
        </p:spPr>
      </p:sp>
      <p:sp>
        <p:nvSpPr>
          <p:cNvPr id="5" name="Text 2"/>
          <p:cNvSpPr/>
          <p:nvPr/>
        </p:nvSpPr>
        <p:spPr>
          <a:xfrm>
            <a:off x="2908427" y="7026085"/>
            <a:ext cx="612234" cy="352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SVM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4455776" y="6950817"/>
            <a:ext cx="232448" cy="214330"/>
          </a:xfrm>
          <a:prstGeom prst="roundRect">
            <a:avLst>
              <a:gd name="adj" fmla="val 12288"/>
            </a:avLst>
          </a:prstGeom>
          <a:solidFill>
            <a:srgbClr val="346A3F"/>
          </a:solidFill>
          <a:ln/>
        </p:spPr>
      </p:sp>
      <p:sp>
        <p:nvSpPr>
          <p:cNvPr id="7" name="Text 4"/>
          <p:cNvSpPr/>
          <p:nvPr/>
        </p:nvSpPr>
        <p:spPr>
          <a:xfrm>
            <a:off x="4730388" y="7047349"/>
            <a:ext cx="1351435" cy="394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KNN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953057" y="4387165"/>
            <a:ext cx="6337102" cy="2595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While positive reviews were classified with high precision, the smaller sample size for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neutral and negative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reviews presented a classification challenge. Addressing this imbalance is a key area for future improvement.</a:t>
            </a:r>
            <a:endParaRPr lang="en-US" sz="19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1377" y="7188557"/>
            <a:ext cx="2929024" cy="99029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953057" y="2443453"/>
            <a:ext cx="6337102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Our evaluation clearly shows SVM's superior performance, especially in handling </a:t>
            </a:r>
            <a:r>
              <a:rPr lang="en-US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high-dimensional, sparse data</a:t>
            </a:r>
            <a:r>
              <a:rPr lang="en-US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like TF-IDF vectors.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613" y="920234"/>
            <a:ext cx="5437584" cy="575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Real-World Predictions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1013698" y="2205752"/>
            <a:ext cx="3686532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"I like this dress."</a:t>
            </a:r>
            <a:endParaRPr lang="en-US" sz="2900" dirty="0"/>
          </a:p>
        </p:txBody>
      </p:sp>
      <p:sp>
        <p:nvSpPr>
          <p:cNvPr id="4" name="Text 2"/>
          <p:cNvSpPr/>
          <p:nvPr/>
        </p:nvSpPr>
        <p:spPr>
          <a:xfrm>
            <a:off x="1013698" y="2970609"/>
            <a:ext cx="12907089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— Customer Review Example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09613" y="1901666"/>
            <a:ext cx="22860" cy="1621274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6" name="Text 4"/>
          <p:cNvSpPr/>
          <p:nvPr/>
        </p:nvSpPr>
        <p:spPr>
          <a:xfrm>
            <a:off x="2506266" y="3953708"/>
            <a:ext cx="2764869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SVM Prediction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709613" y="4501991"/>
            <a:ext cx="6358295" cy="1727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600"/>
              </a:lnSpc>
              <a:buNone/>
            </a:pPr>
            <a:r>
              <a:rPr lang="en-US" sz="10850" b="1" dirty="0">
                <a:solidFill>
                  <a:srgbClr val="438951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Positive</a:t>
            </a:r>
            <a:endParaRPr lang="en-US" sz="10850" dirty="0"/>
          </a:p>
        </p:txBody>
      </p:sp>
      <p:sp>
        <p:nvSpPr>
          <p:cNvPr id="8" name="Text 6"/>
          <p:cNvSpPr/>
          <p:nvPr/>
        </p:nvSpPr>
        <p:spPr>
          <a:xfrm>
            <a:off x="9366766" y="3953708"/>
            <a:ext cx="2764869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KNN Prediction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7570113" y="4501991"/>
            <a:ext cx="6358295" cy="1727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600"/>
              </a:lnSpc>
              <a:buNone/>
            </a:pPr>
            <a:r>
              <a:rPr lang="en-US" sz="10850" b="1" dirty="0">
                <a:solidFill>
                  <a:srgbClr val="438951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Positive</a:t>
            </a:r>
            <a:endParaRPr lang="en-US" sz="10850" dirty="0"/>
          </a:p>
        </p:txBody>
      </p:sp>
      <p:sp>
        <p:nvSpPr>
          <p:cNvPr id="10" name="Text 8"/>
          <p:cNvSpPr/>
          <p:nvPr/>
        </p:nvSpPr>
        <p:spPr>
          <a:xfrm>
            <a:off x="709613" y="6660713"/>
            <a:ext cx="13211175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This example demonstrates our models' capability to provide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meaningful predictions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on new, unseen data, proving their real-world applicability.</a:t>
            </a:r>
            <a:endParaRPr lang="en-US" sz="19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503" y="857511"/>
            <a:ext cx="5616059" cy="447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4100" b="1" dirty="0" smtClean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Conclusion</a:t>
            </a:r>
            <a:endParaRPr lang="en-US" sz="41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2884" y="1809806"/>
            <a:ext cx="5220585" cy="52205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1" name="Text 8"/>
          <p:cNvSpPr/>
          <p:nvPr/>
        </p:nvSpPr>
        <p:spPr>
          <a:xfrm>
            <a:off x="837981" y="5544258"/>
            <a:ext cx="7198722" cy="15476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Our project underlines machine learning's power in understanding consumer behavior, contributing to </a:t>
            </a: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better decision-making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in the fashion retail industry.</a:t>
            </a:r>
            <a:endParaRPr lang="en-US" sz="19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6817" y="7571670"/>
            <a:ext cx="2743583" cy="571580"/>
          </a:xfrm>
          <a:prstGeom prst="rect">
            <a:avLst/>
          </a:prstGeom>
        </p:spPr>
      </p:pic>
      <p:sp>
        <p:nvSpPr>
          <p:cNvPr id="14" name="Text 1"/>
          <p:cNvSpPr/>
          <p:nvPr/>
        </p:nvSpPr>
        <p:spPr>
          <a:xfrm>
            <a:off x="806434" y="1960158"/>
            <a:ext cx="2147768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100"/>
              </a:lnSpc>
              <a:buNone/>
            </a:pPr>
            <a:r>
              <a:rPr lang="en-US" sz="2800" b="1" dirty="0">
                <a:solidFill>
                  <a:srgbClr val="3B4540"/>
                </a:solidFill>
                <a:latin typeface="Fraunces Bold" pitchFamily="34" charset="0"/>
                <a:ea typeface="Fraunces Bold" pitchFamily="34" charset="-122"/>
                <a:cs typeface="Fraunces Bold" pitchFamily="34" charset="-120"/>
              </a:rPr>
              <a:t>Key Findings</a:t>
            </a:r>
            <a:endParaRPr lang="en-US" sz="2800" dirty="0"/>
          </a:p>
        </p:txBody>
      </p:sp>
      <p:sp>
        <p:nvSpPr>
          <p:cNvPr id="15" name="Text 2"/>
          <p:cNvSpPr/>
          <p:nvPr/>
        </p:nvSpPr>
        <p:spPr>
          <a:xfrm>
            <a:off x="551259" y="1699973"/>
            <a:ext cx="10634191" cy="629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endParaRPr lang="en-US" sz="1900" dirty="0"/>
          </a:p>
        </p:txBody>
      </p:sp>
      <p:sp>
        <p:nvSpPr>
          <p:cNvPr id="16" name="Text 3"/>
          <p:cNvSpPr/>
          <p:nvPr/>
        </p:nvSpPr>
        <p:spPr>
          <a:xfrm>
            <a:off x="806435" y="3678242"/>
            <a:ext cx="7230268" cy="393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1950"/>
              </a:lnSpc>
              <a:buSzPct val="100000"/>
              <a:buChar char="•"/>
            </a:pPr>
            <a:r>
              <a:rPr lang="en-US" sz="190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KNN: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Less effective due to high-dimensional feature space.</a:t>
            </a:r>
            <a:endParaRPr lang="en-US" sz="1900" dirty="0"/>
          </a:p>
        </p:txBody>
      </p:sp>
      <p:sp>
        <p:nvSpPr>
          <p:cNvPr id="17" name="Text 4"/>
          <p:cNvSpPr/>
          <p:nvPr/>
        </p:nvSpPr>
        <p:spPr>
          <a:xfrm>
            <a:off x="806432" y="4275664"/>
            <a:ext cx="7230271" cy="503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1950"/>
              </a:lnSpc>
              <a:buSzPct val="100000"/>
              <a:buChar char="•"/>
            </a:pP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ML provides valuable insights for retailers to </a:t>
            </a:r>
            <a:r>
              <a:rPr lang="en-US" sz="1900" dirty="0">
                <a:solidFill>
                  <a:srgbClr val="438951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improve products and enhance customer satisfaction</a:t>
            </a:r>
            <a:r>
              <a:rPr lang="en-US" sz="1900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.</a:t>
            </a:r>
            <a:endParaRPr lang="en-US" sz="1900" dirty="0"/>
          </a:p>
        </p:txBody>
      </p:sp>
      <p:sp>
        <p:nvSpPr>
          <p:cNvPr id="21" name="Rectangle 20"/>
          <p:cNvSpPr/>
          <p:nvPr/>
        </p:nvSpPr>
        <p:spPr>
          <a:xfrm>
            <a:off x="721503" y="2701381"/>
            <a:ext cx="7315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SzPct val="100000"/>
              <a:buFontTx/>
              <a:buChar char="•"/>
            </a:pPr>
            <a:r>
              <a:rPr lang="en-US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SVM (82%+ accuracy):</a:t>
            </a:r>
            <a:r>
              <a:rPr lang="en-US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Highly suitable for sentiment analysis of clothing reviews</a:t>
            </a:r>
            <a:r>
              <a:rPr lang="en-US" dirty="0" smtClean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.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685</Words>
  <Application>Microsoft Office PowerPoint</Application>
  <PresentationFormat>Custom</PresentationFormat>
  <Paragraphs>75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Fraunces</vt:lpstr>
      <vt:lpstr>Fraunces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Ahamed Shahmi AJ</cp:lastModifiedBy>
  <cp:revision>7</cp:revision>
  <dcterms:created xsi:type="dcterms:W3CDTF">2025-08-28T01:50:29Z</dcterms:created>
  <dcterms:modified xsi:type="dcterms:W3CDTF">2025-08-28T11:03:01Z</dcterms:modified>
</cp:coreProperties>
</file>